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50" r:id="rId2"/>
    <p:sldId id="560" r:id="rId3"/>
    <p:sldId id="499" r:id="rId4"/>
    <p:sldId id="483" r:id="rId5"/>
    <p:sldId id="549" r:id="rId6"/>
    <p:sldId id="551" r:id="rId7"/>
    <p:sldId id="467" r:id="rId8"/>
    <p:sldId id="468" r:id="rId9"/>
    <p:sldId id="469" r:id="rId10"/>
    <p:sldId id="470" r:id="rId11"/>
    <p:sldId id="471" r:id="rId12"/>
    <p:sldId id="477" r:id="rId13"/>
    <p:sldId id="480" r:id="rId14"/>
    <p:sldId id="580" r:id="rId15"/>
    <p:sldId id="472" r:id="rId16"/>
    <p:sldId id="481" r:id="rId17"/>
    <p:sldId id="489" r:id="rId18"/>
    <p:sldId id="553" r:id="rId19"/>
    <p:sldId id="490" r:id="rId20"/>
    <p:sldId id="493" r:id="rId21"/>
    <p:sldId id="495" r:id="rId22"/>
    <p:sldId id="497" r:id="rId23"/>
    <p:sldId id="578" r:id="rId24"/>
    <p:sldId id="579" r:id="rId25"/>
    <p:sldId id="535" r:id="rId26"/>
    <p:sldId id="575" r:id="rId27"/>
    <p:sldId id="576" r:id="rId28"/>
    <p:sldId id="536" r:id="rId29"/>
    <p:sldId id="544" r:id="rId30"/>
    <p:sldId id="582" r:id="rId31"/>
    <p:sldId id="533" r:id="rId32"/>
    <p:sldId id="534" r:id="rId33"/>
    <p:sldId id="581" r:id="rId34"/>
    <p:sldId id="564" r:id="rId35"/>
    <p:sldId id="565" r:id="rId36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5520" autoAdjust="0"/>
  </p:normalViewPr>
  <p:slideViewPr>
    <p:cSldViewPr snapToGrid="0">
      <p:cViewPr varScale="1">
        <p:scale>
          <a:sx n="66" d="100"/>
          <a:sy n="66" d="100"/>
        </p:scale>
        <p:origin x="-648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2D415-FE61-4EE1-8D13-8AEAF6A0A799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72ED0-FEDF-4335-A9D6-DA6F6019B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1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890C9-0BB6-4E4A-93E3-0B32C04F367E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58653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39"/>
            <a:ext cx="5408930" cy="4446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A8113-D166-4F7E-9BF4-7B517E39F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2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3CEE68D167EEC3863D38E7DA9419EBDEB5EC7B21DCC80A6D54C08D4C8D559EF7C9599ABF7D5D9EE991D2868C2EFD0A29B42BC1F20z6z7H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consultantplus://offline/ref=13CEE68D167EEC3863D38E7DA9419EBDEB5EC7B21DCC80A6D54C08D4C8D559EF7C9599AEF3D6D1BCCA52293484B3C3A09B42BE163C656877z6z4H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Воспитание подрастающего поколения – это стратегический общенациональный приоритет. По предложению Президента Российской Федерации в текущем году в Федеральный закон «Об образовании в Российской Федерации»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внесены поправки, призванные укрепить воспитательную составляющую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образовательных организациях и расширить направления воспитательной работы.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Федеральный закон от 29.12.2012 № 273-ФЗ «Об образовании в Российской Федерации» в редакции Федерального закона от 31.07.2020 № 62-ФЗ, вступившего в силу 01.09.2020 уточняет отдельные понятия. В частности: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воспитание 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9) образовательная программа -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настоящим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практики, иных компонентов, а также оценочных и методических материалов;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образовательная программа -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а также в предусмотренных настоящим Федеральным законом случаях в виде рабочей программы воспитания, календарного плана воспитательной работы, форм аттестации;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Дополнен пунктом 9.1 статьи 12.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Примерные основные общеобразовательные программы, примерные образовательные программы среднего профессионального образования, примерные образовательные программы высшего образования (программы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бакалавриата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программы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специалитета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включают в себя примерную рабочую программу воспитания и примерный календарный план воспитательной работы.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Статья 12.1. Общие требования к организации воспитания обучающихся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Воспитание обучающихся при освоении ими основных образовательных программ в организациях, осуществляющих образовательную деятельность, осуществляется на основе включаемых в образовательную программу рабочей программы воспитания и календарного плана воспитательной работы, разрабатываемых и утверждаемых такими организациями самостоятельно, если иное не установлено настоящим Федеральным законом.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Воспитание обучающихся при освоении ими основных общеобразовательных программ, образовательных программ среднего профессионального образования, образовательных программ высшего образования (программ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бакалавриата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программ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специалитета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 организациях, осуществляющих образовательную деятельность, осуществляется на основе включаемых в такие образовательные программы рабочей программы воспитания и календарного плана воспитательной работы, разрабатываемых и утверждаемых с учетом включенных в примерные образовательные программы, указанные в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части 9.1 статьи 12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настоящего Федерального закона, примерных рабочих программ воспитания и примерных календарных планов воспитательной работы.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В разработке рабочих программ воспитания и календарных планов воспитательной работы имеют право принимать участие указанные в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части 6 статьи 26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настоящего Федерального закона советы обучающихся, советы родителей, представительные органы обучающихся (при их наличии).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FB7A-854B-4EF9-994C-EA69BFD87DE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976099"/>
            <a:ext cx="9144000" cy="1331842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605946"/>
            <a:ext cx="9144000" cy="49059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5FC-8EDB-49C0-95E3-0E3A3717D71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C53C-9D36-41FB-9168-C9EED5602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9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1" y="1059032"/>
            <a:ext cx="10515598" cy="467082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8526"/>
            <a:ext cx="10515600" cy="4358437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5FC-8EDB-49C0-95E3-0E3A3717D71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C53C-9D36-41FB-9168-C9EED5602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4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116475"/>
            <a:ext cx="5181600" cy="406048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116475"/>
            <a:ext cx="5181600" cy="40604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5FC-8EDB-49C0-95E3-0E3A3717D71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C53C-9D36-41FB-9168-C9EED5602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08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068512"/>
            <a:ext cx="10515600" cy="62217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5FC-8EDB-49C0-95E3-0E3A3717D71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C53C-9D36-41FB-9168-C9EED5602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3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50707"/>
            <a:ext cx="10515600" cy="626724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5FC-8EDB-49C0-95E3-0E3A3717D71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C53C-9D36-41FB-9168-C9EED5602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9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141536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14153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21151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705FC-8EDB-49C0-95E3-0E3A3717D71D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C53C-9D36-41FB-9168-C9EED5602C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36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AD07-07B5-4A0A-88AC-9F489B782B96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7B83B-4E17-49BB-AA04-0ED161626B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0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78787"/>
            <a:ext cx="10515600" cy="904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116476"/>
            <a:ext cx="10515600" cy="4060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294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705FC-8EDB-49C0-95E3-0E3A3717D71D}" type="datetimeFigureOut">
              <a:rPr lang="ru-RU" smtClean="0"/>
              <a:pPr/>
              <a:t>21.02.2023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294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294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BC53C-9D36-41FB-9168-C9EED5602C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34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  <p:sldLayoutId id="214748365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730DC4F4D99340B5D628EA012BA0C66F8CB89ABC923C8AF80401597CDF49EC7843B733E98937A371A813F54E69eCIF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54;&#1056;&#1050;&#1057;&#1069;%20&#1054;&#1044;&#1053;&#1050;&#1053;&#1056;/&#1056;&#1077;&#1075;&#1083;&#1072;&#1084;&#1077;&#1085;&#1090;%20&#1074;&#1099;&#1073;&#1086;&#1088;&#1072;%20&#1084;&#1086;&#1076;&#1091;&#1083;&#1103;%20&#1054;&#1056;&#1050;&#1057;&#1069;%20&#1080;%20&#1054;&#1044;&#1053;&#1050;&#1053;&#1056;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edu.gov.ru/document/210ad0cd0423c3c9f7f9020f78bee51c/download/4948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cpkvp@kirovipk.r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882784"/>
            <a:ext cx="12192000" cy="167618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 задачах педагогического сообщества в формировании традиционных российских ценностей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3828" y="5576917"/>
            <a:ext cx="9144000" cy="490591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Барабанова</a:t>
            </a:r>
            <a:r>
              <a:rPr lang="ru-RU" dirty="0" smtClean="0"/>
              <a:t> Надежда Викторовна, заведующий Центром повышения квалификации КОГОАУ ДПО «ИРО Кировской области» в г. Вятские Поляны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3685" y="2166870"/>
            <a:ext cx="10515600" cy="4358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Решение проблем в области сохранения и укрепления традиционных ценностей должно осуществляться по следующим основным направлениям:</a:t>
            </a:r>
          </a:p>
          <a:p>
            <a:pPr>
              <a:buNone/>
            </a:pPr>
            <a:r>
              <a:rPr lang="ru-RU" dirty="0" smtClean="0"/>
              <a:t>19. </a:t>
            </a:r>
            <a:r>
              <a:rPr lang="ru-RU" dirty="0" err="1" smtClean="0"/>
              <a:t>д</a:t>
            </a:r>
            <a:r>
              <a:rPr lang="ru-RU" dirty="0" smtClean="0"/>
              <a:t>) совершенствование форм и методов </a:t>
            </a:r>
            <a:r>
              <a:rPr lang="ru-RU" dirty="0" smtClean="0">
                <a:solidFill>
                  <a:srgbClr val="C00000"/>
                </a:solidFill>
              </a:rPr>
              <a:t>воспитания и образования </a:t>
            </a:r>
            <a:r>
              <a:rPr lang="ru-RU" dirty="0" smtClean="0"/>
              <a:t>детей и молодежи в соответствии с целями государственной политики по сохранению и укреплению традиционных ценностей;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10857" y="493486"/>
            <a:ext cx="8606972" cy="1032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+mn-lt"/>
              </a:rPr>
              <a:t>Об утверждении Основ государственной политики по сохранению и укреплению традиционных российских духовно-нравственных ценностей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Указ Президента Российской Федерации от 09.11.2022 г. № 809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3685" y="1843314"/>
            <a:ext cx="10515600" cy="468199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24. Реализация стратегического национального приоритета "Защита традиционных российских духовно-нравственных ценностей, культуры и исторической памяти" предполагает решение </a:t>
            </a:r>
            <a:r>
              <a:rPr lang="ru-RU" dirty="0" smtClean="0">
                <a:solidFill>
                  <a:srgbClr val="C00000"/>
                </a:solidFill>
              </a:rPr>
              <a:t>следующих задач государственной политики </a:t>
            </a:r>
            <a:r>
              <a:rPr lang="ru-RU" dirty="0" smtClean="0"/>
              <a:t>по сохранению и укреплению традиционных ценностей:</a:t>
            </a:r>
          </a:p>
          <a:p>
            <a:pPr>
              <a:buNone/>
            </a:pPr>
            <a:r>
              <a:rPr lang="ru-RU" dirty="0" err="1" smtClean="0"/>
              <a:t>д</a:t>
            </a:r>
            <a:r>
              <a:rPr lang="ru-RU" dirty="0" smtClean="0"/>
              <a:t>) </a:t>
            </a:r>
            <a:r>
              <a:rPr lang="ru-RU" b="1" dirty="0" smtClean="0">
                <a:solidFill>
                  <a:srgbClr val="C00000"/>
                </a:solidFill>
              </a:rPr>
              <a:t>воспитание</a:t>
            </a:r>
            <a:r>
              <a:rPr lang="ru-RU" b="1" dirty="0" smtClean="0"/>
              <a:t> в духе уважения к традиционным ценностям как </a:t>
            </a:r>
            <a:r>
              <a:rPr lang="ru-RU" b="1" u="sng" dirty="0" smtClean="0"/>
              <a:t>ключевой инструмент государственной политики </a:t>
            </a:r>
            <a:r>
              <a:rPr lang="ru-RU" b="1" dirty="0" smtClean="0"/>
              <a:t>в </a:t>
            </a:r>
            <a:r>
              <a:rPr lang="ru-RU" b="1" dirty="0" smtClean="0">
                <a:solidFill>
                  <a:srgbClr val="C00000"/>
                </a:solidFill>
              </a:rPr>
              <a:t>области образования</a:t>
            </a:r>
            <a:r>
              <a:rPr lang="ru-RU" b="1" dirty="0" smtClean="0"/>
              <a:t> и культуры, необходимый для формирования гармонично развитой личности;</a:t>
            </a:r>
          </a:p>
          <a:p>
            <a:pPr>
              <a:buNone/>
            </a:pPr>
            <a:r>
              <a:rPr lang="ru-RU" dirty="0" smtClean="0"/>
              <a:t>ж) поддержка </a:t>
            </a:r>
            <a:r>
              <a:rPr lang="ru-RU" dirty="0" smtClean="0">
                <a:solidFill>
                  <a:srgbClr val="C00000"/>
                </a:solidFill>
              </a:rPr>
              <a:t>религиозных организаций традиционных </a:t>
            </a:r>
            <a:r>
              <a:rPr lang="ru-RU" dirty="0" err="1" smtClean="0">
                <a:solidFill>
                  <a:srgbClr val="C00000"/>
                </a:solidFill>
              </a:rPr>
              <a:t>конфессий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C00000"/>
                </a:solidFill>
              </a:rPr>
              <a:t>обеспечение их участия </a:t>
            </a:r>
            <a:r>
              <a:rPr lang="ru-RU" dirty="0" smtClean="0">
                <a:solidFill>
                  <a:srgbClr val="C00000"/>
                </a:solidFill>
              </a:rPr>
              <a:t>в деятельности, направленной на сохранение традиционных ценностей</a:t>
            </a:r>
            <a:r>
              <a:rPr lang="ru-RU" dirty="0" smtClean="0"/>
              <a:t>, противодействие деструктивным религиозным течениям;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10857" y="493486"/>
            <a:ext cx="8606972" cy="1032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+mn-lt"/>
              </a:rPr>
              <a:t>Об утверждении Основ государственной политики по сохранению и укреплению традиционных российских духовно-нравственных ценностей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Указ Президента Российской Федерации от 09.11.2022 г. № 809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3685" y="1843314"/>
            <a:ext cx="10515600" cy="4681993"/>
          </a:xfrm>
        </p:spPr>
        <p:txBody>
          <a:bodyPr>
            <a:normAutofit/>
          </a:bodyPr>
          <a:lstStyle/>
          <a:p>
            <a:r>
              <a:rPr lang="ru-RU" dirty="0" smtClean="0"/>
              <a:t>IV. Инструменты реализации государственной политики по сохранению и укреплению традиционных ценностей</a:t>
            </a:r>
          </a:p>
          <a:p>
            <a:pPr>
              <a:buNone/>
            </a:pPr>
            <a:r>
              <a:rPr lang="ru-RU" dirty="0" smtClean="0"/>
              <a:t>26. </a:t>
            </a:r>
            <a:r>
              <a:rPr lang="ru-RU" dirty="0" err="1" smtClean="0"/>
              <a:t>д</a:t>
            </a:r>
            <a:r>
              <a:rPr lang="ru-RU" dirty="0" smtClean="0"/>
              <a:t>) </a:t>
            </a:r>
            <a:r>
              <a:rPr lang="ru-RU" b="1" dirty="0" smtClean="0"/>
              <a:t>привлечение институтов гражданского общества, в том числе религиозных организаций, к участию в реализации государственной политики по сохранению и укреплению традиционных ценностей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27. б) разработка методических рекомендаций по реализации государственной политики по сохранению и укреплению традиционных ценностей.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10857" y="493486"/>
            <a:ext cx="8606972" cy="1032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+mn-lt"/>
              </a:rPr>
              <a:t>Об утверждении Основ государственной политики по сохранению и укреплению традиционных российских духовно-нравственных ценностей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Указ Президента Российской Федерации от 09.11.2022 г. № 809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krassever.ru/upload/resize_cache/iblock/10a/800_600_1/otbhgjpzcodtjrhl%20cpnfflfmym.jpg"/>
          <p:cNvPicPr>
            <a:picLocks noChangeAspect="1" noChangeArrowheads="1"/>
          </p:cNvPicPr>
          <p:nvPr/>
        </p:nvPicPr>
        <p:blipFill>
          <a:blip r:embed="rId2"/>
          <a:srcRect l="22333" b="18355"/>
          <a:stretch>
            <a:fillRect/>
          </a:stretch>
        </p:blipFill>
        <p:spPr bwMode="auto">
          <a:xfrm>
            <a:off x="7736113" y="432030"/>
            <a:ext cx="3883507" cy="271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485" y="3451822"/>
            <a:ext cx="2239547" cy="289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745013" y="3265714"/>
            <a:ext cx="9127673" cy="268514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Считаю необходимым, чтобы 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воспитатели в школах были в хорошем рабочем взаимодействии с представителями Русской Православной Церкви и других традиционных религиозных организаций России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чтобы они передавали детям наряду с патриотическими ценностями и те традиционные духовно-нравственные ценности, которые сохранились в исторической памяти и в душах людей.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Приветствие министра просвещения РФ Сергея Кравцова участникам XXIX Международных образовательных чтений. Май, 2021 г.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074058" y="1040492"/>
            <a:ext cx="5921828" cy="2123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Президент РФ  В.В. Путин: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«... Нет и не может быть в сегодняшнем мире морали и нравственности в отрыве от религиозных ценностей»</a:t>
            </a: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(Из интервью журналу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декабрь 2007 г.)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857" y="232229"/>
            <a:ext cx="8450942" cy="12938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Указ Президента РФ от 25.01.2023 N 35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  <a:hlinkClick r:id="rId2"/>
              </a:rPr>
              <a:t>"О внесении изменений в Основы государственной культурной политики, утвержденные Указом Президента Российской Федерации от 24 декабря 2014 г. N 808"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1553029"/>
            <a:ext cx="11019971" cy="494937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«Культурный суверенитет" </a:t>
            </a:r>
            <a:r>
              <a:rPr lang="ru-RU" dirty="0" smtClean="0"/>
              <a:t>- совокупность социально-культурных факторов, позволяющих народу и государству формировать свою идентичность, избегать социально-психологической и культурной зависимости от внешнего влияния, быть защищенными от деструктивного идеологического и информационного воздействия, </a:t>
            </a:r>
            <a:r>
              <a:rPr lang="ru-RU" b="1" dirty="0" smtClean="0"/>
              <a:t>сохранять историческую память, придерживаться традиционных российских духовно-нравственных ценностей;</a:t>
            </a:r>
          </a:p>
          <a:p>
            <a:pPr>
              <a:buNone/>
            </a:pPr>
            <a:r>
              <a:rPr lang="ru-RU" b="1" dirty="0" smtClean="0"/>
              <a:t>Основные цели государственной культурной </a:t>
            </a:r>
            <a:r>
              <a:rPr lang="ru-RU" b="1" dirty="0" smtClean="0"/>
              <a:t>политики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- формирование гармонично </a:t>
            </a:r>
            <a:r>
              <a:rPr lang="ru-RU" b="1" dirty="0" smtClean="0"/>
              <a:t>развитой личности, разделяющей традиционные российские духовно-нравственные ценности</a:t>
            </a:r>
            <a:r>
              <a:rPr lang="ru-RU" dirty="0" smtClean="0"/>
              <a:t>, и укрепление единства и сплоченности российского общества посредством приоритетного культурного и гуманитарного развития.";</a:t>
            </a:r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укрепление общероссийской гражданской идентичности, сохранение единого культурного пространства страны, </a:t>
            </a:r>
            <a:r>
              <a:rPr lang="ru-RU" b="1" dirty="0" smtClean="0"/>
              <a:t>обеспечение межнационального и межрелигиозного мира и согласия;..</a:t>
            </a:r>
          </a:p>
          <a:p>
            <a:pPr>
              <a:buFont typeface="Calibri" pitchFamily="34" charset="0"/>
              <a:buChar char="–"/>
            </a:pPr>
            <a:r>
              <a:rPr lang="ru-RU" b="1" dirty="0" smtClean="0"/>
              <a:t>создание условий для воспитания и развития детей на основе традиционных российских духовно-нравственных ценностей и защита интересов детей</a:t>
            </a:r>
            <a:r>
              <a:rPr lang="ru-RU" dirty="0" smtClean="0"/>
              <a:t>;..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857" y="290286"/>
            <a:ext cx="8450942" cy="123582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+mn-lt"/>
              </a:rPr>
              <a:t>Региональные нормативные акты, регламентирующие взаимоотношения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системы образования и Церкви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Соглашение о сотрудничестве министерства образования Кировской области и Вятской Епархии, </a:t>
            </a:r>
            <a:r>
              <a:rPr lang="ru-RU" dirty="0" err="1" smtClean="0"/>
              <a:t>Уржумской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Епархии, </a:t>
            </a:r>
            <a:r>
              <a:rPr lang="ru-RU" dirty="0" err="1" smtClean="0"/>
              <a:t>Яранской</a:t>
            </a:r>
            <a:r>
              <a:rPr lang="ru-RU" dirty="0" smtClean="0"/>
              <a:t> Епархии </a:t>
            </a:r>
          </a:p>
          <a:p>
            <a:pPr>
              <a:buNone/>
            </a:pPr>
            <a:r>
              <a:rPr lang="ru-RU" dirty="0" smtClean="0"/>
              <a:t>План реализации соглашения о сотрудничестве министерства образования Кировской области и Вятской Епархии, </a:t>
            </a:r>
            <a:r>
              <a:rPr lang="ru-RU" dirty="0" err="1" smtClean="0"/>
              <a:t>Уржумской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Епархии, </a:t>
            </a:r>
            <a:r>
              <a:rPr lang="ru-RU" dirty="0" err="1" smtClean="0"/>
              <a:t>Яранской</a:t>
            </a:r>
            <a:r>
              <a:rPr lang="ru-RU" dirty="0" smtClean="0"/>
              <a:t> Епархии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743" y="4194628"/>
            <a:ext cx="4383314" cy="20918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b="1" dirty="0" smtClean="0"/>
              <a:t>Святейший Патриарх Московский и всея Руси Кирилл  </a:t>
            </a:r>
            <a:br>
              <a:rPr lang="ru-RU" sz="2200" b="1" dirty="0" smtClean="0"/>
            </a:br>
            <a:r>
              <a:rPr lang="ru-RU" sz="2200" b="1" dirty="0" smtClean="0"/>
              <a:t>Выступление на пленарном заседании ХХХ международных образовательных чтений.</a:t>
            </a:r>
            <a:br>
              <a:rPr lang="ru-RU" sz="2200" b="1" dirty="0" smtClean="0"/>
            </a:br>
            <a:r>
              <a:rPr lang="ru-RU" sz="2200" dirty="0" smtClean="0"/>
              <a:t>Май 2022года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1543" y="357188"/>
            <a:ext cx="5776686" cy="6215062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  <a:defRPr/>
            </a:pPr>
            <a:r>
              <a:rPr lang="ru-RU" dirty="0" smtClean="0"/>
              <a:t>«Именно от педагогов во многом зависит не только интеллектуальный и культурный уровень подрастающего поколения, но и их духовно – нравственное состояние, а значит,  и моральный  облик будущего нашего общества»</a:t>
            </a:r>
          </a:p>
          <a:p>
            <a:pPr>
              <a:buFontTx/>
              <a:buNone/>
              <a:defRPr/>
            </a:pPr>
            <a:r>
              <a:rPr lang="ru-RU" dirty="0" smtClean="0"/>
              <a:t>« Особо хотел бы подчеркнуть исключительную важность высокой компетенции педагога, преподающего предмет «Основы православной культуры», его погруженность в предмет…</a:t>
            </a:r>
          </a:p>
          <a:p>
            <a:pPr>
              <a:buFontTx/>
              <a:buNone/>
              <a:defRPr/>
            </a:pPr>
            <a:r>
              <a:rPr lang="ru-RU" dirty="0" smtClean="0"/>
              <a:t>Наша работа по росту качества и компетенций педагогов – это единственно правильный путь к достижению необходимого воспитательного эффекта…» </a:t>
            </a:r>
          </a:p>
        </p:txBody>
      </p:sp>
      <p:pic>
        <p:nvPicPr>
          <p:cNvPr id="8196" name="Picture 2" descr="http://dg50.mycdn.me/getImage?photoId=516803242940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973" y="1355271"/>
            <a:ext cx="4147456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5" y="365125"/>
            <a:ext cx="115685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+mn-lt"/>
              </a:rPr>
              <a:t>ФГОС начального общего образования (ФГОС НОО)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Приказ Министерства просвещения Российской Федерации от 31 мая 2021 года № 286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1159836" cy="50323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Раздел 32.1 Учебный план программы начального общего образования</a:t>
            </a:r>
          </a:p>
          <a:p>
            <a:pPr>
              <a:buNone/>
            </a:pPr>
            <a:r>
              <a:rPr lang="ru-RU" dirty="0" smtClean="0"/>
              <a:t>«В учебный план входят следующие </a:t>
            </a:r>
            <a:r>
              <a:rPr lang="ru-RU" b="1" dirty="0" smtClean="0">
                <a:solidFill>
                  <a:srgbClr val="C00000"/>
                </a:solidFill>
              </a:rPr>
              <a:t>обязательные для изучения </a:t>
            </a:r>
            <a:r>
              <a:rPr lang="ru-RU" dirty="0" smtClean="0"/>
              <a:t>предметные области…</a:t>
            </a:r>
            <a:r>
              <a:rPr lang="ru-RU" b="1" dirty="0" smtClean="0"/>
              <a:t> </a:t>
            </a:r>
            <a:r>
              <a:rPr lang="ru-RU" dirty="0" smtClean="0"/>
              <a:t>«Основы религиозных культур и светской этики», учебные предметы (учебные модули) «Основы религиозных культур и светской этики». </a:t>
            </a:r>
          </a:p>
          <a:p>
            <a:pPr>
              <a:buNone/>
            </a:pPr>
            <a:r>
              <a:rPr lang="ru-RU" dirty="0" smtClean="0"/>
              <a:t>Предмет представлен шестью модулями: «Основы светской этики»; «Основы православной культуры»; «Основы иудейской культуры»; «Основы буддийской культуры»; «Основы исламской культуры»; </a:t>
            </a:r>
            <a:r>
              <a:rPr lang="ru-RU" b="1" dirty="0" smtClean="0"/>
              <a:t>«Основы религиозных культур народов России»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Раздел 43 ФГОС НОО. Предметные результаты освоения программы начального общего образования с учетом специфики содержания предметных областей, включающих конкретные учебные предметы (учебные модули)»</a:t>
            </a:r>
          </a:p>
          <a:p>
            <a:pPr>
              <a:buNone/>
            </a:pPr>
            <a:r>
              <a:rPr lang="ru-RU" dirty="0" smtClean="0"/>
              <a:t>Подраздел 43.6</a:t>
            </a:r>
            <a:r>
              <a:rPr lang="ru-RU" dirty="0" smtClean="0">
                <a:solidFill>
                  <a:srgbClr val="C00000"/>
                </a:solidFill>
              </a:rPr>
              <a:t>. Предметные результаты по ОРКСЭ представлены </a:t>
            </a:r>
            <a:r>
              <a:rPr lang="ru-RU" b="1" dirty="0" smtClean="0">
                <a:solidFill>
                  <a:srgbClr val="C00000"/>
                </a:solidFill>
              </a:rPr>
              <a:t>по каждому из 6 модулей.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dirty="0" smtClean="0"/>
              <a:t>МИНИСТЕРСТВО ОБРАЗОВАНИЯ И НАУКИ РОССИЙСКОЙ ФЕДЕРАЦИИ</a:t>
            </a:r>
          </a:p>
          <a:p>
            <a:pPr algn="ctr" eaLnBrk="1" hangingPunct="1">
              <a:buFontTx/>
              <a:buNone/>
            </a:pPr>
            <a:r>
              <a:rPr lang="ru-RU" sz="2400" dirty="0" smtClean="0"/>
              <a:t>ДЕПАРТАМЕНТ ГОСУДАРСТВЕННОЙ ПОЛИТИКИ</a:t>
            </a:r>
          </a:p>
          <a:p>
            <a:pPr algn="ctr" eaLnBrk="1" hangingPunct="1">
              <a:buFontTx/>
              <a:buNone/>
            </a:pPr>
            <a:r>
              <a:rPr lang="ru-RU" sz="2400" dirty="0" smtClean="0"/>
              <a:t>В СФЕРЕ ОБЩЕГО ОБРАЗОВАНИЯ</a:t>
            </a:r>
          </a:p>
          <a:p>
            <a:pPr eaLnBrk="1" hangingPunct="1">
              <a:buFontTx/>
              <a:buNone/>
            </a:pPr>
            <a:r>
              <a:rPr lang="ru-RU" sz="2400" dirty="0" smtClean="0"/>
              <a:t> 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/>
              <a:t>ПИСЬМО</a:t>
            </a:r>
          </a:p>
          <a:p>
            <a:pPr algn="r" eaLnBrk="1" hangingPunct="1">
              <a:buFontTx/>
              <a:buNone/>
            </a:pPr>
            <a:r>
              <a:rPr lang="ru-RU" sz="2400" dirty="0" smtClean="0"/>
              <a:t>от 31 марта 2015 г. N 08-461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002060"/>
                </a:solidFill>
                <a:hlinkClick r:id="rId2" action="ppaction://hlinkfile"/>
              </a:rPr>
              <a:t>О НАПРАВЛЕНИИ РЕГЛАМЕНТА ВЫБОРА МОДУЛЯ КУРСА ОРКСЭ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4" y="554182"/>
            <a:ext cx="1045028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+mn-lt"/>
              </a:rPr>
              <a:t>ФГОС  основного общего образования (ФГОС ООО)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Приказ Министерства просвещения Российской Федерации от 31 мая 2021 года № 287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19086"/>
            <a:ext cx="11353800" cy="436267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Раздел 33.1. Учебный план программы </a:t>
            </a:r>
            <a:r>
              <a:rPr lang="ru-RU" b="1" dirty="0" smtClean="0"/>
              <a:t>основного</a:t>
            </a:r>
            <a:r>
              <a:rPr lang="ru-RU" dirty="0" smtClean="0"/>
              <a:t> общего образования</a:t>
            </a:r>
          </a:p>
          <a:p>
            <a:pPr>
              <a:buNone/>
            </a:pPr>
            <a:r>
              <a:rPr lang="ru-RU" dirty="0" smtClean="0"/>
              <a:t>«В учебный план входят следующие </a:t>
            </a:r>
            <a:r>
              <a:rPr lang="ru-RU" b="1" dirty="0" smtClean="0"/>
              <a:t>обязательные для изучения </a:t>
            </a:r>
            <a:r>
              <a:rPr lang="ru-RU" dirty="0" smtClean="0"/>
              <a:t>предметные области… «Основы духовно-нравственной культуры народов России». </a:t>
            </a:r>
          </a:p>
          <a:p>
            <a:pPr>
              <a:buNone/>
            </a:pPr>
            <a:r>
              <a:rPr lang="ru-RU" dirty="0" smtClean="0"/>
              <a:t>Содержание предметной области не раскрыто, составляющие её учебные предметы не названы.</a:t>
            </a:r>
          </a:p>
          <a:p>
            <a:pPr>
              <a:buNone/>
            </a:pPr>
            <a:r>
              <a:rPr lang="ru-RU" dirty="0" smtClean="0"/>
              <a:t>«При изучении предметной области «Основы духовно-нравственной культуры народов России» </a:t>
            </a:r>
            <a:r>
              <a:rPr lang="ru-RU" b="1" dirty="0" smtClean="0"/>
              <a:t>по заявлению обучающихся, родителей </a:t>
            </a:r>
            <a:r>
              <a:rPr lang="ru-RU" dirty="0" smtClean="0"/>
              <a:t>(законных представителей) несовершеннолетних обучающихся </a:t>
            </a:r>
            <a:r>
              <a:rPr lang="ru-RU" b="1" dirty="0" smtClean="0"/>
              <a:t>осуществляется </a:t>
            </a:r>
            <a:r>
              <a:rPr lang="ru-RU" b="1" dirty="0" smtClean="0">
                <a:solidFill>
                  <a:srgbClr val="C00000"/>
                </a:solidFill>
              </a:rPr>
              <a:t>выбор одного из учебных курсов (учебных модулей) из перечня, предлагаемого Организацией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</a:p>
          <a:p>
            <a:pPr>
              <a:buNone/>
            </a:pPr>
            <a:r>
              <a:rPr lang="ru-RU" dirty="0" smtClean="0"/>
              <a:t>п. 45.8. Предметные результаты по предметной области «Основы духовно-нравственной культуры народов России»  сформулированы </a:t>
            </a:r>
            <a:r>
              <a:rPr lang="ru-RU" b="1" dirty="0" smtClean="0"/>
              <a:t>для всего уровня обучения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86691"/>
            <a:ext cx="10515600" cy="80399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latin typeface="+mn-lt"/>
              </a:rPr>
              <a:t>Духовно – нравственное воспитание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43100"/>
            <a:ext cx="10515600" cy="462915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sz="3600" dirty="0" smtClean="0"/>
              <a:t>-  деятельность, направленная на формирование </a:t>
            </a:r>
            <a:r>
              <a:rPr lang="ru-RU" sz="3600" b="1" i="1" dirty="0" err="1" smtClean="0"/>
              <a:t>ценностно</a:t>
            </a:r>
            <a:r>
              <a:rPr lang="ru-RU" sz="3600" b="1" i="1" dirty="0" smtClean="0"/>
              <a:t> – смысловой сферы личности</a:t>
            </a:r>
            <a:r>
              <a:rPr lang="ru-RU" sz="3600" dirty="0" smtClean="0"/>
              <a:t> на основе определённого </a:t>
            </a:r>
            <a:r>
              <a:rPr lang="ru-RU" sz="4000" b="1" i="1" dirty="0" smtClean="0"/>
              <a:t>мировоззрения</a:t>
            </a:r>
            <a:r>
              <a:rPr lang="ru-RU" dirty="0" smtClean="0"/>
              <a:t> </a:t>
            </a:r>
            <a:r>
              <a:rPr lang="ru-RU" sz="3600" dirty="0" smtClean="0"/>
              <a:t>и соответствующей ему системы морали, культуры и образа жизни</a:t>
            </a:r>
          </a:p>
          <a:p>
            <a:pPr algn="r">
              <a:buNone/>
            </a:pPr>
            <a:r>
              <a:rPr lang="ru-RU" dirty="0" smtClean="0"/>
              <a:t>И.В. Метлик., д.п.н., главный научный сотрудник Института изучения детства, семьи и воспитания Российской академии образования</a:t>
            </a:r>
            <a:r>
              <a:rPr lang="ru-RU" sz="2000" dirty="0" smtClean="0"/>
              <a:t>, </a:t>
            </a:r>
            <a:r>
              <a:rPr lang="ru-RU" dirty="0" smtClean="0"/>
              <a:t>руководитель Всероссийского методического объединения по предметным областям «Основы религиозных культур и светской этики» и «Основы духовно-нравственной культуры народов России»» 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300" b="1" dirty="0"/>
              <a:t>ОДОБРЕНА РЕШЕНИЕМ ФЕДЕРАЛЬНОГО </a:t>
            </a:r>
            <a:r>
              <a:rPr lang="ru-RU" sz="4300" b="1" dirty="0" smtClean="0"/>
              <a:t>УЧЕБНО-МЕТОДИЧЕСКОГО </a:t>
            </a:r>
          </a:p>
          <a:p>
            <a:pPr>
              <a:buNone/>
            </a:pPr>
            <a:r>
              <a:rPr lang="ru-RU" sz="4300" b="1" dirty="0" smtClean="0"/>
              <a:t>ОБЪЕДИНЕНИЯ ПО ОБЩЕМУ ОБРАЗОВАНИЮ </a:t>
            </a:r>
            <a:endParaRPr lang="ru-RU" sz="4300" b="1" dirty="0"/>
          </a:p>
          <a:p>
            <a:pPr>
              <a:buNone/>
            </a:pPr>
            <a:r>
              <a:rPr lang="ru-RU" sz="7200" b="1" dirty="0">
                <a:solidFill>
                  <a:srgbClr val="C00000"/>
                </a:solidFill>
              </a:rPr>
              <a:t>протокол2/22от29.04.2022г.</a:t>
            </a:r>
          </a:p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sz="7200" b="1" dirty="0" smtClean="0"/>
              <a:t>ПРИМЕРНАЯ РАБОЧАЯ ПРОГРАММА ОСНОВНОГО ОБЩЕГО ОБРАЗОВАНИЯ</a:t>
            </a:r>
            <a:endParaRPr lang="ru-RU" sz="7200" b="1" dirty="0"/>
          </a:p>
          <a:p>
            <a:pPr algn="ctr">
              <a:buNone/>
            </a:pPr>
            <a:r>
              <a:rPr lang="ru-RU" sz="7200" b="1" dirty="0"/>
              <a:t> </a:t>
            </a:r>
          </a:p>
          <a:p>
            <a:pPr algn="ctr">
              <a:buNone/>
            </a:pPr>
            <a:r>
              <a:rPr lang="ru-RU" sz="7200" b="1" dirty="0" smtClean="0"/>
              <a:t>ОСНОВЫ ДУХОВНО – НРАВСТВЕННОЙКУЛЬТУРЫ НАРОДОВ РОССИИ</a:t>
            </a:r>
            <a:endParaRPr lang="ru-RU" sz="7200" b="1" dirty="0"/>
          </a:p>
          <a:p>
            <a:pPr algn="ctr">
              <a:buNone/>
            </a:pPr>
            <a:r>
              <a:rPr lang="ru-RU" sz="7200" b="1" dirty="0"/>
              <a:t> </a:t>
            </a:r>
          </a:p>
          <a:p>
            <a:pPr algn="ctr">
              <a:buNone/>
            </a:pPr>
            <a:r>
              <a:rPr lang="ru-RU" sz="7200" b="1" dirty="0"/>
              <a:t>(для</a:t>
            </a:r>
            <a:r>
              <a:rPr lang="ru-RU" sz="7200" b="1" dirty="0">
                <a:solidFill>
                  <a:srgbClr val="C00000"/>
                </a:solidFill>
              </a:rPr>
              <a:t>5—6классов</a:t>
            </a:r>
            <a:r>
              <a:rPr lang="ru-RU" sz="7200" b="1" dirty="0"/>
              <a:t> </a:t>
            </a:r>
            <a:r>
              <a:rPr lang="ru-RU" sz="7200" b="1" dirty="0" smtClean="0"/>
              <a:t>образовательных организаций</a:t>
            </a:r>
            <a:r>
              <a:rPr lang="ru-RU" sz="7200" b="1" dirty="0"/>
              <a:t>)</a:t>
            </a:r>
          </a:p>
          <a:p>
            <a:pPr algn="ctr">
              <a:buNone/>
            </a:pPr>
            <a:r>
              <a:rPr lang="ru-RU" sz="5600" b="1" dirty="0"/>
              <a:t> </a:t>
            </a:r>
            <a:endParaRPr lang="ru-RU" sz="4300" b="1" dirty="0"/>
          </a:p>
          <a:p>
            <a:pPr>
              <a:buNone/>
            </a:pPr>
            <a:r>
              <a:rPr lang="ru-RU" sz="4300" b="1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sz="6400" dirty="0"/>
              <a:t>МОСКВА2022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17" y="2524817"/>
            <a:ext cx="10210795" cy="415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15" y="144464"/>
            <a:ext cx="9906069" cy="218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171" y="319314"/>
            <a:ext cx="9477829" cy="12068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+mn-lt"/>
              </a:rPr>
              <a:t>КОНЦЕПЦИЯ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преподавания предметной области</a:t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>«Основы духовно-нравственной культуры народов России»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24000"/>
            <a:ext cx="10947400" cy="49929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рамках предметной области ОДНКНР </a:t>
            </a:r>
            <a:r>
              <a:rPr lang="ru-RU" dirty="0" smtClean="0">
                <a:solidFill>
                  <a:srgbClr val="FF0000"/>
                </a:solidFill>
              </a:rPr>
              <a:t>возможна реализация </a:t>
            </a:r>
            <a:r>
              <a:rPr lang="ru-RU" b="1" dirty="0" smtClean="0">
                <a:solidFill>
                  <a:srgbClr val="FF0000"/>
                </a:solidFill>
              </a:rPr>
              <a:t>учебных предметов, </a:t>
            </a:r>
            <a:r>
              <a:rPr lang="ru-RU" dirty="0" smtClean="0">
                <a:solidFill>
                  <a:srgbClr val="002060"/>
                </a:solidFill>
              </a:rPr>
              <a:t>учитывающих региональные, национальные и этнокультурные особенности народов Российской Федерации, </a:t>
            </a:r>
            <a:r>
              <a:rPr lang="ru-RU" dirty="0" smtClean="0"/>
              <a:t>которые дают </a:t>
            </a:r>
            <a:r>
              <a:rPr lang="ru-RU" dirty="0" smtClean="0">
                <a:solidFill>
                  <a:srgbClr val="002060"/>
                </a:solidFill>
              </a:rPr>
              <a:t>представление </a:t>
            </a:r>
            <a:r>
              <a:rPr lang="ru-RU" dirty="0" smtClean="0"/>
              <a:t>о </a:t>
            </a:r>
            <a:r>
              <a:rPr lang="ru-RU" dirty="0" smtClean="0">
                <a:solidFill>
                  <a:srgbClr val="FF0000"/>
                </a:solidFill>
              </a:rPr>
              <a:t>формировании </a:t>
            </a:r>
            <a:r>
              <a:rPr lang="ru-RU" b="1" dirty="0" smtClean="0">
                <a:solidFill>
                  <a:srgbClr val="FF0000"/>
                </a:solidFill>
              </a:rPr>
              <a:t>традиционных духовных </a:t>
            </a:r>
            <a:r>
              <a:rPr lang="ru-RU" dirty="0" smtClean="0">
                <a:solidFill>
                  <a:srgbClr val="FF0000"/>
                </a:solidFill>
              </a:rPr>
              <a:t>и нравственных ценностей </a:t>
            </a:r>
            <a:r>
              <a:rPr lang="ru-RU" dirty="0" smtClean="0"/>
              <a:t>российского общества  за  многовековой  исторический  период  развития  нашей  страны; об </a:t>
            </a:r>
            <a:r>
              <a:rPr lang="ru-RU" dirty="0" smtClean="0">
                <a:solidFill>
                  <a:srgbClr val="FF0000"/>
                </a:solidFill>
              </a:rPr>
              <a:t>этнокультурных особенностях многонационального народа </a:t>
            </a:r>
            <a:r>
              <a:rPr lang="ru-RU" dirty="0" smtClean="0"/>
              <a:t>Российской Федерации, выражаемых в том числе в языке, </a:t>
            </a:r>
            <a:r>
              <a:rPr lang="ru-RU" dirty="0" smtClean="0">
                <a:solidFill>
                  <a:srgbClr val="FF0000"/>
                </a:solidFill>
              </a:rPr>
              <a:t>религиозной вере</a:t>
            </a:r>
            <a:r>
              <a:rPr lang="ru-RU" dirty="0" smtClean="0"/>
              <a:t>, традиционном творчестве. ОДНКНР готовит обучающихся к осознанию необходимости сохранения духовного и культурного наследия как основы российской государственности.</a:t>
            </a:r>
          </a:p>
          <a:p>
            <a:pPr algn="r">
              <a:buNone/>
            </a:pPr>
            <a:r>
              <a:rPr lang="en-US" sz="2000" dirty="0" smtClean="0">
                <a:hlinkClick r:id="rId2"/>
              </a:rPr>
              <a:t>https://docs.edu.gov.ru/document/210ad0cd0423c3c9f7f9020f78bee51c/download/4948/</a:t>
            </a:r>
            <a:r>
              <a:rPr lang="ru-RU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8566" y="740230"/>
            <a:ext cx="9639358" cy="552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6315" y="376861"/>
            <a:ext cx="8291285" cy="46708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>ФОП ДО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802" r="2661"/>
          <a:stretch>
            <a:fillRect/>
          </a:stretch>
        </p:blipFill>
        <p:spPr bwMode="auto">
          <a:xfrm>
            <a:off x="1422400" y="1146630"/>
            <a:ext cx="10293389" cy="442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0571" y="377371"/>
            <a:ext cx="8287658" cy="17997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Повышение квалификации педагогов, преподающих ОРКСЭ и ОДНКНР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90057"/>
            <a:ext cx="10515600" cy="40869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2015 – 2021г.г.  «Основы православной культуры» (48 часов)</a:t>
            </a:r>
          </a:p>
          <a:p>
            <a:pPr mar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2022г.  «Теория и практика преподавания основ православной культуры в условиях реализации Федеральных государственных </a:t>
            </a:r>
          </a:p>
          <a:p>
            <a:pPr marL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образовательных стандартов» (72 часа)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Цель реализации программы: </a:t>
            </a:r>
            <a:r>
              <a:rPr lang="ru-RU" dirty="0" smtClean="0">
                <a:solidFill>
                  <a:srgbClr val="002060"/>
                </a:solidFill>
              </a:rPr>
              <a:t>Совершенствование и/или получение новой компетенции в области преподавания основ православной культуры в рамках предметных областей «Основы религиозных культур и светской этики», «Основы духовно – нравственной культуры народов России» с учетом изменений в обновленных ФГОС </a:t>
            </a:r>
          </a:p>
          <a:p>
            <a:pPr algn="ctr"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657" y="188686"/>
            <a:ext cx="9260114" cy="1337428"/>
          </a:xfrm>
        </p:spPr>
        <p:txBody>
          <a:bodyPr>
            <a:normAutofit fontScale="90000"/>
          </a:bodyPr>
          <a:lstStyle/>
          <a:p>
            <a:pPr marL="0"/>
            <a:r>
              <a:rPr lang="ru-RU" sz="3100" dirty="0" smtClean="0">
                <a:solidFill>
                  <a:srgbClr val="002060"/>
                </a:solidFill>
              </a:rPr>
              <a:t/>
            </a:r>
            <a:br>
              <a:rPr lang="ru-RU" sz="31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«Теория и практика преподавания основ православной культуры в условиях реализации Федеральных государственных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 образовательных стандартов» (72 часа)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667" y="1318715"/>
            <a:ext cx="3389446" cy="254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6" y="1364343"/>
            <a:ext cx="3355067" cy="251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750" y="3983662"/>
            <a:ext cx="3338964" cy="250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 r="4645"/>
          <a:stretch>
            <a:fillRect/>
          </a:stretch>
        </p:blipFill>
        <p:spPr bwMode="auto">
          <a:xfrm>
            <a:off x="8200571" y="1392252"/>
            <a:ext cx="3570515" cy="249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9772" y="3976913"/>
            <a:ext cx="3541486" cy="265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44114" y="3990583"/>
            <a:ext cx="3528459" cy="262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857" y="232229"/>
            <a:ext cx="8940800" cy="1117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Экскурсионно-образовательной поездки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 «Святыни родной земли»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Туристическое агентство СВЯТКИ  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5286" y="1465943"/>
            <a:ext cx="10515600" cy="22932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b="1" dirty="0" smtClean="0"/>
              <a:t>Цель</a:t>
            </a:r>
            <a:r>
              <a:rPr lang="ru-RU" sz="2200" dirty="0" smtClean="0"/>
              <a:t> </a:t>
            </a:r>
            <a:r>
              <a:rPr lang="ru-RU" sz="2200" b="1" dirty="0" smtClean="0"/>
              <a:t>V экскурсионно-образовательной поездки: </a:t>
            </a:r>
            <a:r>
              <a:rPr lang="ru-RU" sz="2200" dirty="0" smtClean="0"/>
              <a:t> изучение педагогами культурного наследия России как содержательной компоненты духовно – нравственного воспитания обучающихся.</a:t>
            </a:r>
          </a:p>
          <a:p>
            <a:pPr>
              <a:buNone/>
            </a:pPr>
            <a:r>
              <a:rPr lang="ru-RU" sz="2200" dirty="0" smtClean="0"/>
              <a:t>В программе поездки  древнерусские города, расположенные на берегах Волги, сохранившие множество уникальных культурных и исторических памятников, входящие в Золотое кольцо России Углич, Кострома, а также Борисоглебск, Рыбинск, Мышкин, Тутаев, знаменитый Толгский монастырь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6322" name="Picture 2" descr="https://kirovipk.ru/wp-content/uploads/2022/08/image-1024x2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286" y="3824513"/>
            <a:ext cx="11611426" cy="2834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071" y="2569028"/>
            <a:ext cx="11277600" cy="383177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i="1" dirty="0" smtClean="0"/>
              <a:t>Всероссийский конкурс в области педагогики, работы с детьми и молодежью до 20 лет «За нравственный подвиг учителя» </a:t>
            </a:r>
            <a:r>
              <a:rPr lang="ru-RU" sz="2400" i="1" dirty="0" smtClean="0"/>
              <a:t>проводится Министерством образования и науки Российской Федерации и Синодальным отделом религиозного образования и </a:t>
            </a:r>
            <a:r>
              <a:rPr lang="ru-RU" sz="2400" i="1" dirty="0" err="1" smtClean="0"/>
              <a:t>катехизации</a:t>
            </a:r>
            <a:r>
              <a:rPr lang="ru-RU" sz="2400" i="1" dirty="0" smtClean="0"/>
              <a:t> при поддержке аппарата Полномочных представителей Президента в федеральных округах.</a:t>
            </a:r>
          </a:p>
          <a:p>
            <a:pPr>
              <a:buNone/>
            </a:pPr>
            <a:r>
              <a:rPr lang="ru-RU" sz="2400" i="1" dirty="0" smtClean="0"/>
              <a:t> В нем участвуют представители всех типов существующих в России учебных заведений: педагоги общеобразовательных, православных школ, гимназий и лицеев, школ с этнокультурным компонентом, музыкальных школ и домов детского творчества, а также преподаватели институтов повышения квалификации учителей и педагоги высшей школы. </a:t>
            </a:r>
            <a:endParaRPr lang="ru-RU" sz="2400" dirty="0" smtClean="0"/>
          </a:p>
          <a:p>
            <a:pPr>
              <a:buNone/>
            </a:pPr>
            <a:r>
              <a:rPr lang="ru-RU" sz="2400" i="1" dirty="0" smtClean="0"/>
              <a:t>Награды победителям конкурса вручают на Торжественном открытии Международных Рождественских образовательных чтений Святейший Патриарх Московский и всея Руси, Председатель Синодального отдела религиозного образования и </a:t>
            </a:r>
            <a:r>
              <a:rPr lang="ru-RU" sz="2400" i="1" dirty="0" err="1" smtClean="0"/>
              <a:t>катехизации</a:t>
            </a:r>
            <a:r>
              <a:rPr lang="ru-RU" sz="2400" i="1" dirty="0" smtClean="0"/>
              <a:t> Русской Православной Церкви, видные государственные деятели.</a:t>
            </a:r>
            <a:endParaRPr lang="ru-RU" sz="2400" dirty="0" smtClean="0"/>
          </a:p>
          <a:p>
            <a:endParaRPr lang="ru-RU" sz="1800" dirty="0">
              <a:solidFill>
                <a:srgbClr val="FF680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034" r="30035" b="15412"/>
          <a:stretch>
            <a:fillRect/>
          </a:stretch>
        </p:blipFill>
        <p:spPr bwMode="auto">
          <a:xfrm>
            <a:off x="9670613" y="286862"/>
            <a:ext cx="2031334" cy="215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6744" y="246743"/>
            <a:ext cx="6923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Всероссийский конкурс в области педагогики, работы с детьми и молодежью до 20 лет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«За нравственный подвиг учителя» 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8344" y="1930400"/>
            <a:ext cx="5983514" cy="43046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Цель чтений: объединение усилий педагогов и </a:t>
            </a:r>
            <a:r>
              <a:rPr lang="ru-RU" b="1" dirty="0" smtClean="0">
                <a:solidFill>
                  <a:srgbClr val="002060"/>
                </a:solidFill>
              </a:rPr>
              <a:t>родителей</a:t>
            </a:r>
            <a:r>
              <a:rPr lang="ru-RU" dirty="0" smtClean="0">
                <a:solidFill>
                  <a:srgbClr val="002060"/>
                </a:solidFill>
              </a:rPr>
              <a:t>, ученых и деятелей культуры, а также широкой общественности в сфере духовного роста и нравственного совершенствования подрастающего поколения и укрепление связи между светскими и религиозными организациями.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3515" y="1080804"/>
            <a:ext cx="10515598" cy="467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Межрегиональные Благовещенские образовательные чтения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" name="Рисунок 5" descr="C:\Users\Надежда\Documents\Филиал\БЧ 2022\Лого БЧ 2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96" y="1731282"/>
            <a:ext cx="4005490" cy="414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714" y="350610"/>
            <a:ext cx="9207500" cy="132556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+mn-lt"/>
              </a:rPr>
              <a:t>XXХI Международные Рождественские образовательные чтения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b="1" dirty="0" smtClean="0">
                <a:latin typeface="+mn-lt"/>
              </a:rPr>
              <a:t>XXVII </a:t>
            </a:r>
            <a:r>
              <a:rPr lang="ru-RU" b="1" dirty="0" err="1" smtClean="0">
                <a:latin typeface="+mn-lt"/>
              </a:rPr>
              <a:t>Свято-Трифоновские</a:t>
            </a:r>
            <a:r>
              <a:rPr lang="ru-RU" b="1" dirty="0" smtClean="0">
                <a:latin typeface="+mn-lt"/>
              </a:rPr>
              <a:t> образовательные чтения </a:t>
            </a:r>
            <a:r>
              <a:rPr lang="ru-RU" sz="3200" b="1" dirty="0" smtClean="0">
                <a:latin typeface="+mn-lt"/>
              </a:rPr>
              <a:t>«Глобальные вызовы современности и духовный выбор человека»</a:t>
            </a:r>
            <a:endParaRPr lang="ru-RU" sz="32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811" y="2130425"/>
            <a:ext cx="3013252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90900" y="1689100"/>
            <a:ext cx="80645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Одним из социологически зафиксированных «симптомов» глобализма является </a:t>
            </a:r>
            <a:r>
              <a:rPr lang="ru-RU" sz="2400" dirty="0" smtClean="0">
                <a:solidFill>
                  <a:srgbClr val="000066"/>
                </a:solidFill>
              </a:rPr>
              <a:t>деструктивная реформация семейных отношений и переосмысление фундаментальных понятий «человек», «общество», «народ», «родина».</a:t>
            </a:r>
          </a:p>
          <a:p>
            <a:r>
              <a:rPr lang="ru-RU" sz="2400" dirty="0" smtClean="0"/>
              <a:t>Да, вызовы глобализма – наша реальность, и каждому человеку предстоит сделать свой выбор. </a:t>
            </a:r>
            <a:r>
              <a:rPr lang="ru-RU" sz="2400" b="1" dirty="0" smtClean="0"/>
              <a:t>Мы, вятские люди, часть великой России, призваны </a:t>
            </a:r>
            <a:r>
              <a:rPr lang="ru-RU" sz="2800" b="1" dirty="0" smtClean="0"/>
              <a:t>жить соборно </a:t>
            </a:r>
            <a:r>
              <a:rPr lang="ru-RU" sz="2400" b="1" dirty="0" smtClean="0"/>
              <a:t>и работать в единстве Духа Божия. </a:t>
            </a:r>
            <a:r>
              <a:rPr lang="ru-RU" sz="2800" b="1" dirty="0" smtClean="0"/>
              <a:t>Это единство делает весь наш народ сильным, устойчивым в добре, непоколебимым в любви к своей Родине и Церк</a:t>
            </a:r>
            <a:r>
              <a:rPr lang="ru-RU" sz="2400" b="1" dirty="0" smtClean="0"/>
              <a:t>ви.</a:t>
            </a:r>
          </a:p>
          <a:p>
            <a:pPr algn="r"/>
            <a:r>
              <a:rPr lang="ru-RU" sz="2400" dirty="0" smtClean="0"/>
              <a:t>Митрополит Вятский и Слободской Марк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57" y="275771"/>
            <a:ext cx="8349342" cy="125034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 О педагогической ассоциации по духовно-нравственному воспитанию </a:t>
            </a: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Цель – </a:t>
            </a:r>
            <a:r>
              <a:rPr lang="ru-RU" dirty="0" smtClean="0"/>
              <a:t>объединение усилий и развитие сотрудничества в сфере духовно-нравственного воспитания.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1.Объединение педагогов, занимающихся вопросами духовно-нравственного воспитания.</a:t>
            </a:r>
          </a:p>
          <a:p>
            <a:pPr>
              <a:buNone/>
            </a:pPr>
            <a:r>
              <a:rPr lang="ru-RU" dirty="0" smtClean="0"/>
              <a:t>2.Обмен педагогическим опытом и опытом сотрудничества в сфере духовно-нравственного воспитания.</a:t>
            </a:r>
          </a:p>
          <a:p>
            <a:pPr>
              <a:buNone/>
            </a:pPr>
            <a:r>
              <a:rPr lang="ru-RU" dirty="0" smtClean="0"/>
              <a:t>3. Содействие распространению положительного педагогического опыта и сотрудничества в духовно-нравственном воспитании. </a:t>
            </a:r>
          </a:p>
          <a:p>
            <a:pPr>
              <a:buNone/>
            </a:pPr>
            <a:r>
              <a:rPr lang="ru-RU" dirty="0" smtClean="0"/>
              <a:t>4. Повышение качества работы по духовно-нравственному воспитанию через развитие сотрудничества образовательных учреждений, православных приходов, общественных объединений.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4005943"/>
            <a:ext cx="10972800" cy="2566308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dirty="0" smtClean="0"/>
              <a:t>«Повинуйтесь наставникам вашим и будьте покорны, ибо </a:t>
            </a:r>
            <a:r>
              <a:rPr lang="ru-RU" b="1" dirty="0" smtClean="0"/>
              <a:t>они неусыпно пекутся о душах ваших, </a:t>
            </a:r>
            <a:r>
              <a:rPr lang="ru-RU" sz="3200" b="1" dirty="0" smtClean="0"/>
              <a:t>как обязанные дать отчет</a:t>
            </a:r>
            <a:r>
              <a:rPr lang="ru-RU" dirty="0" smtClean="0"/>
              <a:t>; чтобы они делали это </a:t>
            </a:r>
            <a:r>
              <a:rPr lang="ru-RU" b="1" dirty="0" smtClean="0"/>
              <a:t>с радостью, а не воздыхая</a:t>
            </a:r>
            <a:r>
              <a:rPr lang="ru-RU" dirty="0" smtClean="0"/>
              <a:t>, ибо это для вас неполезно.»</a:t>
            </a:r>
          </a:p>
          <a:p>
            <a:pPr algn="r">
              <a:buFontTx/>
              <a:buNone/>
              <a:defRPr/>
            </a:pPr>
            <a:r>
              <a:rPr lang="ru-RU" dirty="0" smtClean="0"/>
              <a:t>(Евр.13:17)</a:t>
            </a:r>
            <a:endParaRPr lang="ru-RU" dirty="0"/>
          </a:p>
        </p:txBody>
      </p:sp>
      <p:pic>
        <p:nvPicPr>
          <p:cNvPr id="7172" name="Picture 2" descr="https://im0-tub-ru.yandex.net/i?id=da43dff18afb293bbd758230153346c3-sr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423" y="344942"/>
            <a:ext cx="342809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597237" y="5039978"/>
            <a:ext cx="6262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Барабанова</a:t>
            </a: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Надежда Викторовна, заведующий Центром ПК ИРО Кировской области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8(83334) 77-2-55</a:t>
            </a:r>
          </a:p>
          <a:p>
            <a:pPr algn="ctr"/>
            <a:r>
              <a:rPr lang="en-US" sz="2000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cpkvp@kirovipk.ru</a:t>
            </a:r>
            <a:r>
              <a:rPr lang="en-US" sz="2000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000" b="1" dirty="0">
              <a:solidFill>
                <a:srgbClr val="FF680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52946" y="1759527"/>
            <a:ext cx="10737273" cy="3422073"/>
          </a:xfrm>
        </p:spPr>
        <p:txBody>
          <a:bodyPr anchor="t" anchorCtr="0">
            <a:normAutofit/>
          </a:bodyPr>
          <a:lstStyle/>
          <a:p>
            <a:pPr algn="ctr"/>
            <a:r>
              <a:rPr lang="ru-RU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b="1" dirty="0" smtClean="0">
                <a:solidFill>
                  <a:srgbClr val="FF680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48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Благодарю за внимание!</a:t>
            </a:r>
            <a:endParaRPr lang="ru-RU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727" y="692727"/>
            <a:ext cx="10515600" cy="8317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Светский характер образования 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82436"/>
            <a:ext cx="10515600" cy="53755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8600" dirty="0" smtClean="0"/>
              <a:t>1) Организационно-правовая независимость государственных и муниципальных образовательных учреждений от религиозных организаций. Государственные органы управления образованием обязаны соблюдать принцип раздельности светского и религиозного образования.</a:t>
            </a:r>
          </a:p>
          <a:p>
            <a:pPr>
              <a:buNone/>
            </a:pPr>
            <a:r>
              <a:rPr lang="ru-RU" sz="8600" dirty="0" smtClean="0"/>
              <a:t>2) Право обучающихся (воспитанников), педагогических работников и других участников образовательного процесса на свободу совести и вероисповедания, свободный выбор и выражение своих взглядов и убеждений.</a:t>
            </a:r>
          </a:p>
          <a:p>
            <a:pPr>
              <a:buNone/>
            </a:pPr>
            <a:r>
              <a:rPr lang="ru-RU" sz="8600" dirty="0" smtClean="0"/>
              <a:t>3) Равенство религиозных объединений и их последователей перед законом.</a:t>
            </a:r>
          </a:p>
          <a:p>
            <a:pPr>
              <a:buNone/>
            </a:pPr>
            <a:r>
              <a:rPr lang="ru-RU" sz="8600" dirty="0" smtClean="0"/>
              <a:t>4) Отсутствие государственной религии или нерелигиозной идеологии, обязательной для изучения всеми обучающимися (воспитанниками); добровольный характер углубленного изучения какой-либо религии или нерелигиозной идеологии.</a:t>
            </a:r>
          </a:p>
          <a:p>
            <a:pPr>
              <a:buNone/>
            </a:pPr>
            <a:r>
              <a:rPr lang="ru-RU" sz="51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727" y="692727"/>
            <a:ext cx="10515600" cy="8317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Светский характер образования 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054" y="1479261"/>
            <a:ext cx="10515600" cy="503237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5) Обязанность разработчиков содержания образования учитывать разнообразие мировоззренческих подходов в российском обществе. Представление учащимся знаний о религии в инвариантном компоненте общего образования не может проводиться только с позиций критического или апологетического подходов.</a:t>
            </a:r>
          </a:p>
          <a:p>
            <a:pPr>
              <a:buNone/>
            </a:pPr>
            <a:r>
              <a:rPr lang="ru-RU" dirty="0" smtClean="0"/>
              <a:t> 6) Обязанность органов управления образованием создавать условия, способствующие защите и развитию в системе образования традиций и ценностей российской культуры, региональных и этнических культур и традиций народов Российской Федерации.</a:t>
            </a:r>
          </a:p>
          <a:p>
            <a:pPr>
              <a:buNone/>
            </a:pPr>
            <a:r>
              <a:rPr lang="ru-RU" dirty="0" smtClean="0"/>
              <a:t>7)Преподавание в школах и в учреждениях дополнительного образования  религиоведческих дисциплин основывается на культурологическом подходе и осуществляться педагогами, имеющими специальную профессиональную подготовку.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798286" y="637495"/>
            <a:ext cx="11393714" cy="17256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latin typeface="+mn-lt"/>
              </a:rPr>
              <a:t>СТРАТЕГИЯ РАЗВИТИЯ ВОСПИТАНИЯ 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В РОССИЙСКОЙ ФЕДЕРАЦИИ (2015 – 2025)</a:t>
            </a:r>
            <a:br>
              <a:rPr lang="ru-RU" sz="2800" b="1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Распоряжение Правительства Российской Федерации от 29 мая </a:t>
            </a:r>
            <a:r>
              <a:rPr lang="ru-RU" sz="3100" dirty="0" smtClean="0">
                <a:solidFill>
                  <a:srgbClr val="FF0000"/>
                </a:solidFill>
                <a:latin typeface="+mn-lt"/>
              </a:rPr>
              <a:t>2015 г</a:t>
            </a:r>
            <a:r>
              <a:rPr lang="ru-RU" sz="2800" dirty="0" smtClean="0">
                <a:latin typeface="+mn-lt"/>
              </a:rPr>
              <a:t>. N 996-р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696686" y="2975429"/>
            <a:ext cx="10972800" cy="315073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dirty="0" smtClean="0"/>
              <a:t>…</a:t>
            </a:r>
            <a:r>
              <a:rPr lang="ru-RU" b="1" dirty="0" smtClean="0">
                <a:solidFill>
                  <a:srgbClr val="C00000"/>
                </a:solidFill>
              </a:rPr>
              <a:t>обновление воспитательного процесса </a:t>
            </a:r>
            <a:r>
              <a:rPr lang="ru-RU" dirty="0" smtClean="0"/>
              <a:t>на основе оптимального сочетания </a:t>
            </a:r>
            <a:r>
              <a:rPr lang="ru-RU" i="1" dirty="0" smtClean="0">
                <a:solidFill>
                  <a:srgbClr val="C00000"/>
                </a:solidFill>
              </a:rPr>
              <a:t>отечественных педагогических традиций и современного опыта</a:t>
            </a:r>
            <a:r>
              <a:rPr lang="ru-RU" dirty="0" smtClean="0"/>
              <a:t>, создание и укрепление новых механизмов воспитания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Духовное и нравственное воспитание детей на основе </a:t>
            </a:r>
            <a:r>
              <a:rPr lang="ru-RU" b="1" dirty="0" smtClean="0">
                <a:solidFill>
                  <a:srgbClr val="C00000"/>
                </a:solidFill>
              </a:rPr>
              <a:t>российских традиционных ценностей </a:t>
            </a:r>
            <a:r>
              <a:rPr lang="ru-RU" dirty="0" smtClean="0">
                <a:solidFill>
                  <a:schemeClr val="tx1"/>
                </a:solidFill>
              </a:rPr>
              <a:t>осуществляется за счет </a:t>
            </a:r>
            <a:r>
              <a:rPr lang="ru-RU" dirty="0" smtClean="0"/>
              <a:t>…</a:t>
            </a:r>
            <a:r>
              <a:rPr lang="ru-RU" b="1" dirty="0" smtClean="0"/>
              <a:t>расширения сотрудничества между государством и обществом, общественными организациями и институтами в сфере духовно-нравственного воспитания детей, в том </a:t>
            </a:r>
            <a:r>
              <a:rPr lang="ru-RU" b="1" dirty="0" smtClean="0">
                <a:solidFill>
                  <a:srgbClr val="C00000"/>
                </a:solidFill>
              </a:rPr>
              <a:t>числе традиционными религиозными общинами;</a:t>
            </a:r>
          </a:p>
          <a:p>
            <a:pPr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6210" y="1749557"/>
            <a:ext cx="115218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п.2 ст.2 </a:t>
            </a:r>
            <a:r>
              <a:rPr lang="ru-RU" sz="2200" dirty="0" smtClean="0"/>
              <a:t>.  Воспитание - деятельность, направленная на развитие личности, создание условий для самоопределения и социализации обучающихся на основе </a:t>
            </a:r>
            <a:r>
              <a:rPr lang="ru-RU" sz="2200" dirty="0" err="1" smtClean="0"/>
              <a:t>социокультурных</a:t>
            </a:r>
            <a:r>
              <a:rPr lang="ru-RU" sz="2200" b="1" dirty="0" smtClean="0">
                <a:solidFill>
                  <a:srgbClr val="C00000"/>
                </a:solidFill>
              </a:rPr>
              <a:t>, духовно-нравственных ценностей</a:t>
            </a:r>
            <a:r>
              <a:rPr lang="ru-RU" sz="2200" dirty="0" smtClean="0"/>
              <a:t> и принятых в российском обществе правил и норм поведения в интересах человека, семьи, общества и государства</a:t>
            </a:r>
            <a:r>
              <a:rPr lang="ru-RU" sz="2200" b="1" dirty="0" smtClean="0"/>
              <a:t>, </a:t>
            </a:r>
            <a:r>
              <a:rPr lang="ru-RU" sz="2200" b="1" dirty="0" smtClean="0">
                <a:solidFill>
                  <a:srgbClr val="075597"/>
                </a:solidFill>
              </a:rPr>
              <a:t>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среде;..</a:t>
            </a:r>
          </a:p>
          <a:p>
            <a:r>
              <a:rPr lang="ru-RU" sz="2000" b="1" dirty="0" smtClean="0"/>
              <a:t>п. 9.1 ст. 12 </a:t>
            </a:r>
            <a:r>
              <a:rPr lang="ru-RU" sz="2000" dirty="0" smtClean="0"/>
              <a:t> </a:t>
            </a:r>
          </a:p>
          <a:p>
            <a:pPr algn="just"/>
            <a:r>
              <a:rPr lang="ru-RU" sz="2000" dirty="0" smtClean="0"/>
              <a:t>Примерная основная образовательная программа включает </a:t>
            </a:r>
            <a:r>
              <a:rPr lang="ru-RU" sz="2000" b="1" dirty="0" smtClean="0">
                <a:solidFill>
                  <a:srgbClr val="075597"/>
                </a:solidFill>
              </a:rPr>
              <a:t>примерную рабочую программу воспитания, примерный календарный план воспитательной работы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ст.12.1</a:t>
            </a:r>
            <a:r>
              <a:rPr lang="ru-RU" sz="2000" b="1" dirty="0" smtClean="0"/>
              <a:t>  (новая статья)</a:t>
            </a:r>
          </a:p>
          <a:p>
            <a:pPr algn="just"/>
            <a:r>
              <a:rPr lang="ru-RU" sz="2000" dirty="0" smtClean="0"/>
              <a:t>В разработке рабочих программ воспитания, календарных планов воспитательной работы имеют право принимать участие</a:t>
            </a:r>
            <a:r>
              <a:rPr lang="en-US" sz="2000" dirty="0" smtClean="0"/>
              <a:t> </a:t>
            </a:r>
            <a:r>
              <a:rPr lang="ru-RU" sz="2000" b="1" dirty="0" smtClean="0">
                <a:solidFill>
                  <a:srgbClr val="075597"/>
                </a:solidFill>
              </a:rPr>
              <a:t>советы обучающихся, советы родителей, представительные органы обучающихся</a:t>
            </a:r>
          </a:p>
          <a:p>
            <a:pPr algn="just"/>
            <a:endParaRPr lang="ru-RU" b="1" dirty="0" smtClean="0">
              <a:solidFill>
                <a:srgbClr val="FF0000"/>
              </a:solidFill>
            </a:endParaRPr>
          </a:p>
          <a:p>
            <a:pPr algn="just"/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34518" y="623689"/>
            <a:ext cx="9142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№ 304-ФЗ от 31.07.2020 «О </a:t>
            </a:r>
            <a:r>
              <a:rPr lang="ru-RU" sz="2400" b="1" dirty="0"/>
              <a:t>внесении изменений в Федеральный закон </a:t>
            </a:r>
            <a:r>
              <a:rPr lang="ru-RU" sz="2400" b="1" dirty="0" smtClean="0"/>
              <a:t> «Об </a:t>
            </a:r>
            <a:r>
              <a:rPr lang="ru-RU" sz="2400" b="1" dirty="0"/>
              <a:t>образовании в Российской </a:t>
            </a:r>
            <a:r>
              <a:rPr lang="ru-RU" sz="2400" b="1" dirty="0" smtClean="0"/>
              <a:t>Федерации» </a:t>
            </a:r>
          </a:p>
          <a:p>
            <a:pPr algn="ctr"/>
            <a:r>
              <a:rPr lang="ru-RU" sz="2400" b="1" dirty="0" smtClean="0"/>
              <a:t>по </a:t>
            </a:r>
            <a:r>
              <a:rPr lang="ru-RU" sz="2400" b="1" dirty="0"/>
              <a:t>вопросам воспитания </a:t>
            </a:r>
            <a:r>
              <a:rPr lang="ru-RU" sz="2400" b="1" dirty="0" smtClean="0"/>
              <a:t>обучающихся»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057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857" y="261258"/>
            <a:ext cx="90714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Федеральный закон от 14 июля 2022 г. № 261-ФЗ "О российском движении детей и молодежи"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21943" y="1175657"/>
            <a:ext cx="696685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Статья 2. Правовое положение Движения</a:t>
            </a:r>
          </a:p>
          <a:p>
            <a:r>
              <a:rPr lang="ru-RU" sz="1900" dirty="0" smtClean="0"/>
              <a:t>1. Движение является добровольным, самоуправляемым общероссийским общественно-государственным движением, преследующим следующие цели:</a:t>
            </a:r>
          </a:p>
          <a:p>
            <a:r>
              <a:rPr lang="ru-RU" sz="1900" dirty="0" smtClean="0"/>
              <a:t>1) содействие проведению государственной политики в интересах детей и молодежи;..</a:t>
            </a:r>
          </a:p>
          <a:p>
            <a:r>
              <a:rPr lang="ru-RU" sz="1900" dirty="0" smtClean="0"/>
              <a:t>4) </a:t>
            </a:r>
            <a:r>
              <a:rPr lang="ru-RU" sz="2000" b="1" dirty="0" smtClean="0"/>
              <a:t>подготовка детей и молодежи к полноценной жизни в обществе, включая </a:t>
            </a:r>
            <a:r>
              <a:rPr lang="ru-RU" sz="2200" b="1" dirty="0" smtClean="0">
                <a:solidFill>
                  <a:srgbClr val="C00000"/>
                </a:solidFill>
              </a:rPr>
              <a:t>формирование их мировоззрения на основе традиционных российских духовных и нравственных ценностей</a:t>
            </a:r>
            <a:r>
              <a:rPr lang="ru-RU" sz="2000" b="1" dirty="0" smtClean="0"/>
              <a:t>, </a:t>
            </a:r>
            <a:r>
              <a:rPr lang="ru-RU" sz="1900" dirty="0" smtClean="0"/>
              <a:t>традиций народов Российской Федерации, достижений российской и мировой культуры, а также развитие у них общественно значимой и творческой активности, высоких нравственных качеств, любви и уважения к Отечеству, трудолюбия, правовой культуры, бережного отношения к окружающей среде, чувства личной ответственности за свою судьбу и судьбу Отечества перед нынешним и будущими поколениями, иные общественно полезные цели.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798" y="1321935"/>
            <a:ext cx="4761671" cy="464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000" y="304800"/>
            <a:ext cx="9651999" cy="12213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+mn-lt"/>
              </a:rPr>
              <a:t>Об утверждении Основ государственной политики по сохранению и укреплению традиционных российских духовно-нравственных ценностей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Указ Президента Российской Федерации от 09.11.2022 г. № 809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1818526"/>
            <a:ext cx="11092543" cy="46983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Основы являются документом стратегического планирования в сфере обеспечения </a:t>
            </a:r>
            <a:r>
              <a:rPr lang="ru-RU" dirty="0" smtClean="0">
                <a:solidFill>
                  <a:srgbClr val="C00000"/>
                </a:solidFill>
              </a:rPr>
              <a:t>национальной безопасности Российской Федерации</a:t>
            </a:r>
            <a:r>
              <a:rPr lang="ru-RU" dirty="0" smtClean="0"/>
              <a:t>, определяющим систему целей, задач и инструментов реализации </a:t>
            </a:r>
            <a:r>
              <a:rPr lang="ru-RU" dirty="0" smtClean="0">
                <a:solidFill>
                  <a:srgbClr val="C00000"/>
                </a:solidFill>
              </a:rPr>
              <a:t>стратегического национального приоритета "Защита традиционных российских духовно-нравственных ценностей, культуры и исторической памяти" </a:t>
            </a:r>
            <a:r>
              <a:rPr lang="ru-RU" dirty="0" smtClean="0"/>
              <a:t>в части, касающейся защиты традиционных российских духовно-нравственных ценностей </a:t>
            </a:r>
          </a:p>
          <a:p>
            <a:pPr>
              <a:buNone/>
            </a:pPr>
            <a:r>
              <a:rPr lang="ru-RU" b="1" dirty="0" smtClean="0"/>
              <a:t>Традиционные ценности</a:t>
            </a:r>
            <a:r>
              <a:rPr lang="ru-RU" dirty="0" smtClean="0"/>
              <a:t> - это нравственные ориентиры, формирующие мировоззрение граждан России, передаваемые от поколения к поколению, </a:t>
            </a:r>
            <a:r>
              <a:rPr lang="ru-RU" dirty="0" smtClean="0">
                <a:solidFill>
                  <a:srgbClr val="C00000"/>
                </a:solidFill>
              </a:rPr>
              <a:t>лежащие в основе общероссийской гражданской идентичности </a:t>
            </a:r>
            <a:r>
              <a:rPr lang="ru-RU" dirty="0" smtClean="0"/>
              <a:t>и единого культурного пространства страны, укрепляющие гражданское единство, нашедшие свое уникальное, самобытное проявление в духовном, историческом и культурном развитии многонационального народа России.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52355"/>
            <a:ext cx="10515600" cy="43584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 традиционным ценностям относятся жизнь, достоинство, права и свободы человека,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патриотизм, гражданственность, служение Отечеству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/>
              <a:t>и ответственность за его судьбу, высокие нравственные идеалы, крепкая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семья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smtClean="0"/>
              <a:t>созидательный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труд</a:t>
            </a:r>
            <a:r>
              <a:rPr lang="ru-RU" b="1" i="1" dirty="0" smtClean="0"/>
              <a:t>, </a:t>
            </a:r>
            <a:r>
              <a:rPr lang="ru-RU" b="1" dirty="0" smtClean="0">
                <a:solidFill>
                  <a:srgbClr val="C00000"/>
                </a:solidFill>
              </a:rPr>
              <a:t>приоритет духовного над материальным</a:t>
            </a:r>
            <a:r>
              <a:rPr lang="ru-RU" dirty="0" smtClean="0">
                <a:solidFill>
                  <a:srgbClr val="C00000"/>
                </a:solidFill>
              </a:rPr>
              <a:t>,</a:t>
            </a:r>
            <a:r>
              <a:rPr lang="ru-RU" dirty="0" smtClean="0"/>
              <a:t>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10857" y="493486"/>
            <a:ext cx="8606972" cy="1032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+mn-lt"/>
              </a:rPr>
              <a:t>Об утверждении Основ государственной политики по сохранению и укреплению традиционных российских духовно-нравственных ценностей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Указ Президента Российской Федерации от 09.11.2022 г. № 809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52355"/>
            <a:ext cx="10515600" cy="43584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Христианство, ислам, буддизм, иудаизм и другие религии, являющиеся неотъемлемой частью российского исторического и духовного наследия, оказали значительное влияние на формирование традиционных ценностей, общих для верующих и неверующих граждан. </a:t>
            </a:r>
            <a:r>
              <a:rPr lang="ru-RU" b="1" dirty="0" smtClean="0"/>
              <a:t>Особая роль в становлении и укреплении традиционных ценностей принадлежит православию.</a:t>
            </a:r>
          </a:p>
          <a:p>
            <a:pPr>
              <a:buNone/>
            </a:pPr>
            <a:r>
              <a:rPr lang="ru-RU" dirty="0" smtClean="0"/>
              <a:t>Государственная политика по сохранению и укреплению традиционных ценностей реализуется в </a:t>
            </a:r>
            <a:r>
              <a:rPr lang="ru-RU" b="1" dirty="0" smtClean="0"/>
              <a:t>области образования и воспитания, работы с молодежью, </a:t>
            </a:r>
            <a:r>
              <a:rPr lang="ru-RU" dirty="0" smtClean="0"/>
              <a:t>культуры, науки, </a:t>
            </a:r>
            <a:r>
              <a:rPr lang="ru-RU" b="1" dirty="0" smtClean="0"/>
              <a:t>межнациональных и межрелигиозных</a:t>
            </a:r>
            <a:r>
              <a:rPr lang="ru-RU" dirty="0" smtClean="0"/>
              <a:t> </a:t>
            </a:r>
            <a:r>
              <a:rPr lang="ru-RU" b="1" dirty="0" smtClean="0"/>
              <a:t>отношений</a:t>
            </a:r>
            <a:r>
              <a:rPr lang="ru-RU" dirty="0" smtClean="0"/>
              <a:t>, средств массовой информации и массовых коммуникаций, международного сотрудничества.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10857" y="493486"/>
            <a:ext cx="8606972" cy="1032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+mn-lt"/>
              </a:rPr>
              <a:t>Об утверждении Основ государственной политики по сохранению и укреплению традиционных российских духовно-нравственных ценностей</a:t>
            </a:r>
            <a:br>
              <a:rPr lang="ru-RU" sz="27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Указ Президента Российской Федерации от 09.11.2022 г. № 809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1855</Words>
  <Application>Microsoft Office PowerPoint</Application>
  <PresentationFormat>Произвольный</PresentationFormat>
  <Paragraphs>155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О задачах педагогического сообщества в формировании традиционных российских ценностей</vt:lpstr>
      <vt:lpstr>Духовно – нравственное воспитание</vt:lpstr>
      <vt:lpstr>XXХI Международные Рождественские образовательные чтения XXVII Свято-Трифоновские образовательные чтения «Глобальные вызовы современности и духовный выбор человека»</vt:lpstr>
      <vt:lpstr>   СТРАТЕГИЯ РАЗВИТИЯ ВОСПИТАНИЯ  В РОССИЙСКОЙ ФЕДЕРАЦИИ (2015 – 2025)  Распоряжение Правительства Российской Федерации от 29 мая 2015 г. N 996-р   </vt:lpstr>
      <vt:lpstr>Презентация PowerPoint</vt:lpstr>
      <vt:lpstr>Презентация PowerPoint</vt:lpstr>
      <vt:lpstr> Об утверждении Основ государственной политики по сохранению и укреплению традиционных российских духовно-нравственных ценностей Указ Президента Российской Федерации от 09.11.2022 г. № 809 </vt:lpstr>
      <vt:lpstr> Об утверждении Основ государственной политики по сохранению и укреплению традиционных российских духовно-нравственных ценностей Указ Президента Российской Федерации от 09.11.2022 г. № 809 </vt:lpstr>
      <vt:lpstr> Об утверждении Основ государственной политики по сохранению и укреплению традиционных российских духовно-нравственных ценностей Указ Президента Российской Федерации от 09.11.2022 г. № 809 </vt:lpstr>
      <vt:lpstr> Об утверждении Основ государственной политики по сохранению и укреплению традиционных российских духовно-нравственных ценностей Указ Президента Российской Федерации от 09.11.2022 г. № 809 </vt:lpstr>
      <vt:lpstr> Об утверждении Основ государственной политики по сохранению и укреплению традиционных российских духовно-нравственных ценностей Указ Президента Российской Федерации от 09.11.2022 г. № 809 </vt:lpstr>
      <vt:lpstr> Об утверждении Основ государственной политики по сохранению и укреплению традиционных российских духовно-нравственных ценностей Указ Президента Российской Федерации от 09.11.2022 г. № 809 </vt:lpstr>
      <vt:lpstr>Презентация PowerPoint</vt:lpstr>
      <vt:lpstr>Указ Президента РФ от 25.01.2023 N 35 "О внесении изменений в Основы государственной культурной политики, утвержденные Указом Президента Российской Федерации от 24 декабря 2014 г. N 808"</vt:lpstr>
      <vt:lpstr>Региональные нормативные акты, регламентирующие взаимоотношения  системы образования и Церкви</vt:lpstr>
      <vt:lpstr>Святейший Патриарх Московский и всея Руси Кирилл   Выступление на пленарном заседании ХХХ международных образовательных чтений. Май 2022года </vt:lpstr>
      <vt:lpstr>   ФГОС начального общего образования (ФГОС НОО)   Приказ Министерства просвещения Российской Федерации от 31 мая 2021 года № 286  </vt:lpstr>
      <vt:lpstr>Презентация PowerPoint</vt:lpstr>
      <vt:lpstr>   ФГОС  основного общего образования (ФГОС ООО) Приказ Министерства просвещения Российской Федерации от 31 мая 2021 года № 287  </vt:lpstr>
      <vt:lpstr>Презентация PowerPoint</vt:lpstr>
      <vt:lpstr>Презентация PowerPoint</vt:lpstr>
      <vt:lpstr>КОНЦЕПЦИЯ преподавания предметной области «Основы духовно-нравственной культуры народов России» </vt:lpstr>
      <vt:lpstr>Презентация PowerPoint</vt:lpstr>
      <vt:lpstr>ФОП ДО</vt:lpstr>
      <vt:lpstr>Повышение квалификации педагогов, преподающих ОРКСЭ и ОДНКНР</vt:lpstr>
      <vt:lpstr> «Теория и практика преподавания основ православной культуры в условиях реализации Федеральных государственных   образовательных стандартов» (72 часа) </vt:lpstr>
      <vt:lpstr>Экскурсионно-образовательной поездки  «Святыни родной земли» Туристическое агентство СВЯТКИ  </vt:lpstr>
      <vt:lpstr>Презентация PowerPoint</vt:lpstr>
      <vt:lpstr>Презентация PowerPoint</vt:lpstr>
      <vt:lpstr> О педагогической ассоциации по духовно-нравственному воспитанию </vt:lpstr>
      <vt:lpstr>Презентация PowerPoint</vt:lpstr>
      <vt:lpstr>  Благодарю за внимание!</vt:lpstr>
      <vt:lpstr>Презентация PowerPoint</vt:lpstr>
      <vt:lpstr>Светский характер образования </vt:lpstr>
      <vt:lpstr>Светский характер образования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Полимей Титов</dc:creator>
  <cp:lastModifiedBy>Ольга Михайловна</cp:lastModifiedBy>
  <cp:revision>102</cp:revision>
  <dcterms:created xsi:type="dcterms:W3CDTF">2022-01-12T08:00:27Z</dcterms:created>
  <dcterms:modified xsi:type="dcterms:W3CDTF">2023-02-21T06:58:02Z</dcterms:modified>
</cp:coreProperties>
</file>